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32918400"/>
  <p:notesSz cx="9296400" cy="7010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543" autoAdjust="0"/>
    <p:restoredTop sz="98656" autoAdjust="0"/>
  </p:normalViewPr>
  <p:slideViewPr>
    <p:cSldViewPr snapToGrid="0" snapToObjects="1">
      <p:cViewPr>
        <p:scale>
          <a:sx n="25" d="100"/>
          <a:sy n="25" d="100"/>
        </p:scale>
        <p:origin x="-784" y="-80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0226043"/>
            <a:ext cx="37307520" cy="70561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318266"/>
            <a:ext cx="9875520" cy="2808732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318266"/>
            <a:ext cx="28895040" cy="2808732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3122"/>
            <a:ext cx="37307520" cy="653796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2226"/>
            <a:ext cx="37307520" cy="7200898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7680964"/>
            <a:ext cx="19385280" cy="21724622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5" y="7368543"/>
            <a:ext cx="19392903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5" y="10439401"/>
            <a:ext cx="19392903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7368543"/>
            <a:ext cx="19400520" cy="3070858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0439401"/>
            <a:ext cx="19400520" cy="18966182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70" y="1310640"/>
            <a:ext cx="14439903" cy="557784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310644"/>
            <a:ext cx="24536400" cy="28094942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70" y="6888484"/>
            <a:ext cx="14439903" cy="22517102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23042881"/>
            <a:ext cx="26334720" cy="2720342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2941320"/>
            <a:ext cx="26334720" cy="1975104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25763223"/>
            <a:ext cx="26334720" cy="3863338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318262"/>
            <a:ext cx="39502080" cy="54864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7680964"/>
            <a:ext cx="39502080" cy="21724622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4/20/16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30510482"/>
            <a:ext cx="138988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30510482"/>
            <a:ext cx="10241280" cy="17526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emf"/><Relationship Id="rId12" Type="http://schemas.openxmlformats.org/officeDocument/2006/relationships/image" Target="../media/image11.emf"/><Relationship Id="rId13" Type="http://schemas.openxmlformats.org/officeDocument/2006/relationships/image" Target="../media/image12.emf"/><Relationship Id="rId14" Type="http://schemas.openxmlformats.org/officeDocument/2006/relationships/image" Target="../media/image13.emf"/><Relationship Id="rId15" Type="http://schemas.openxmlformats.org/officeDocument/2006/relationships/image" Target="../media/image14.emf"/><Relationship Id="rId16" Type="http://schemas.openxmlformats.org/officeDocument/2006/relationships/image" Target="../media/image15.emf"/><Relationship Id="rId17" Type="http://schemas.openxmlformats.org/officeDocument/2006/relationships/image" Target="../media/image16.emf"/><Relationship Id="rId18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png"/><Relationship Id="rId8" Type="http://schemas.openxmlformats.org/officeDocument/2006/relationships/image" Target="../media/image7.JPG"/><Relationship Id="rId9" Type="http://schemas.openxmlformats.org/officeDocument/2006/relationships/image" Target="../media/image8.emf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/>
        </p:nvSpPr>
        <p:spPr>
          <a:xfrm>
            <a:off x="14863192" y="22885479"/>
            <a:ext cx="11271020" cy="96556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14863192" y="13991657"/>
            <a:ext cx="11271020" cy="871254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448988"/>
            <a:ext cx="1640003" cy="1615305"/>
          </a:xfrm>
          <a:prstGeom prst="rect">
            <a:avLst/>
          </a:prstGeom>
        </p:spPr>
      </p:pic>
      <p:pic>
        <p:nvPicPr>
          <p:cNvPr id="87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339" y="2477941"/>
            <a:ext cx="1620877" cy="161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Rounded Rectangle 87"/>
          <p:cNvSpPr/>
          <p:nvPr/>
        </p:nvSpPr>
        <p:spPr>
          <a:xfrm>
            <a:off x="216707" y="4005940"/>
            <a:ext cx="14080139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a Swarm?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0655616" y="126364"/>
            <a:ext cx="237061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/>
                <a:cs typeface="Arial"/>
              </a:rPr>
              <a:t> </a:t>
            </a:r>
            <a:r>
              <a:rPr lang="en-US" dirty="0"/>
              <a:t>Object Manipulation and Position Control Using a Swarm With Global Inputs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Shahrokhi,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  sshahrokhi2@uh.edu,  atbecker@uh.edu     .      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90" name="Rounded Rectangle 89"/>
          <p:cNvSpPr/>
          <p:nvPr/>
        </p:nvSpPr>
        <p:spPr>
          <a:xfrm>
            <a:off x="172621" y="9724814"/>
            <a:ext cx="14124225" cy="997039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Object Manipulation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172621" y="10900069"/>
            <a:ext cx="14124225" cy="2164110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</a:t>
            </a:r>
            <a:r>
              <a:rPr lang="en-US" sz="4000" b="1" i="1" dirty="0">
                <a:latin typeface="Arial"/>
                <a:cs typeface="Arial"/>
              </a:rPr>
              <a:t> </a:t>
            </a:r>
            <a:r>
              <a:rPr lang="en-US" sz="4000" b="1" i="1" dirty="0" smtClean="0">
                <a:latin typeface="Arial"/>
                <a:cs typeface="Arial"/>
              </a:rPr>
              <a:t>		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endParaRPr lang="en-US" sz="4000" b="1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Rules</a:t>
            </a:r>
            <a:r>
              <a:rPr lang="en-US" sz="4000" b="1" dirty="0" smtClean="0">
                <a:latin typeface="Arial"/>
                <a:cs typeface="Arial"/>
              </a:rPr>
              <a:t>: </a:t>
            </a:r>
            <a:r>
              <a:rPr lang="en-US" sz="4000" dirty="0" smtClean="0">
                <a:latin typeface="Arial"/>
                <a:cs typeface="Arial"/>
              </a:rPr>
              <a:t>Inputs are simple &amp; global: all robots receive exactly the same </a:t>
            </a:r>
            <a:r>
              <a:rPr lang="en-US" sz="4000" dirty="0" smtClean="0">
                <a:latin typeface="Arial"/>
                <a:cs typeface="Arial"/>
              </a:rPr>
              <a:t>commands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r>
              <a:rPr lang="en-US" sz="4000" b="1" dirty="0" smtClean="0">
                <a:latin typeface="Arial"/>
                <a:cs typeface="Arial"/>
              </a:rPr>
              <a:t>Goal: </a:t>
            </a:r>
            <a:r>
              <a:rPr lang="en-US" sz="4000" dirty="0" smtClean="0">
                <a:latin typeface="Arial"/>
                <a:cs typeface="Arial"/>
              </a:rPr>
              <a:t>Position and orientation (pose) control </a:t>
            </a:r>
            <a:r>
              <a:rPr lang="en-US" sz="4000" dirty="0" smtClean="0">
                <a:latin typeface="Arial"/>
                <a:cs typeface="Arial"/>
              </a:rPr>
              <a:t>of the pink object using the swarm force and torque </a:t>
            </a:r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robots exerting torque on a hinged “door</a:t>
            </a:r>
            <a:r>
              <a:rPr lang="en-US" sz="4000" dirty="0" smtClean="0">
                <a:latin typeface="Arial"/>
                <a:cs typeface="Arial"/>
              </a:rPr>
              <a:t>”</a:t>
            </a:r>
          </a:p>
          <a:p>
            <a:pPr marL="742950" indent="-742950">
              <a:buAutoNum type="alphaLcParenBoth"/>
            </a:pPr>
            <a:r>
              <a:rPr lang="en-US" sz="4000" dirty="0" smtClean="0">
                <a:latin typeface="Arial"/>
                <a:cs typeface="Arial"/>
              </a:rPr>
              <a:t>Simulation </a:t>
            </a:r>
            <a:r>
              <a:rPr lang="en-US" sz="4000" dirty="0">
                <a:latin typeface="Arial"/>
                <a:cs typeface="Arial"/>
              </a:rPr>
              <a:t>of swarm orientation </a:t>
            </a:r>
            <a:r>
              <a:rPr lang="en-US" sz="4000" dirty="0" smtClean="0">
                <a:latin typeface="Arial"/>
                <a:cs typeface="Arial"/>
              </a:rPr>
              <a:t>manipulation </a:t>
            </a:r>
          </a:p>
          <a:p>
            <a:r>
              <a:rPr lang="en-US" sz="4000" dirty="0" smtClean="0">
                <a:latin typeface="Arial"/>
                <a:cs typeface="Arial"/>
              </a:rPr>
              <a:t>(</a:t>
            </a:r>
            <a:r>
              <a:rPr lang="en-US" sz="4000" dirty="0">
                <a:latin typeface="Arial"/>
                <a:cs typeface="Arial"/>
              </a:rPr>
              <a:t>c) 97 hardware robots applying torque to an </a:t>
            </a:r>
            <a:r>
              <a:rPr lang="en-US" sz="4000" dirty="0" smtClean="0">
                <a:latin typeface="Arial"/>
                <a:cs typeface="Arial"/>
              </a:rPr>
              <a:t>object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92" name="Rounded Rectangle 91"/>
          <p:cNvSpPr/>
          <p:nvPr/>
        </p:nvSpPr>
        <p:spPr>
          <a:xfrm>
            <a:off x="14863193" y="4005940"/>
            <a:ext cx="28762026" cy="107685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Four Challenges With Increasing Complexity</a:t>
            </a:r>
            <a:endParaRPr lang="en-US" sz="6500" dirty="0" smtClean="0">
              <a:latin typeface="Arial"/>
              <a:cs typeface="Arial"/>
            </a:endParaRPr>
          </a:p>
        </p:txBody>
      </p:sp>
      <p:sp>
        <p:nvSpPr>
          <p:cNvPr id="93" name="Rounded Rectangle 92"/>
          <p:cNvSpPr/>
          <p:nvPr/>
        </p:nvSpPr>
        <p:spPr>
          <a:xfrm>
            <a:off x="14863192" y="5171950"/>
            <a:ext cx="11271020" cy="8632874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26798515" y="12041476"/>
            <a:ext cx="16826703" cy="106627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26834800" y="5187460"/>
            <a:ext cx="16790418" cy="5432793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172621" y="5235191"/>
            <a:ext cx="14124225" cy="433141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r>
              <a:rPr lang="en-US" sz="4000" b="1" i="1" dirty="0" smtClean="0">
                <a:latin typeface="Arial"/>
                <a:cs typeface="Arial"/>
              </a:rPr>
              <a:t>Swarm robots</a:t>
            </a:r>
            <a:r>
              <a:rPr lang="en-US" sz="4000" dirty="0" smtClean="0">
                <a:latin typeface="Arial"/>
                <a:cs typeface="Arial"/>
              </a:rPr>
              <a:t>: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pass through constrictions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bend around obstacles</a:t>
            </a:r>
          </a:p>
          <a:p>
            <a:pPr marL="1028700" indent="-628650">
              <a:buFont typeface="Arial" pitchFamily="34" charset="0"/>
              <a:buChar char="•"/>
            </a:pPr>
            <a:r>
              <a:rPr lang="en-US" sz="4000" dirty="0" smtClean="0">
                <a:latin typeface="Arial"/>
                <a:cs typeface="Arial"/>
              </a:rPr>
              <a:t>Can be simple: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Easy to design, build, test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 smtClean="0">
                <a:latin typeface="Arial"/>
                <a:cs typeface="Arial"/>
              </a:rPr>
              <a:t>Disposable/ replaceable</a:t>
            </a:r>
          </a:p>
          <a:p>
            <a:pPr marL="971550" lvl="1" indent="742950">
              <a:buFont typeface="Wingdings" panose="05000000000000000000" pitchFamily="2" charset="2"/>
              <a:buChar char="ü"/>
            </a:pPr>
            <a:r>
              <a:rPr lang="en-US" sz="4000" dirty="0">
                <a:latin typeface="Arial"/>
                <a:cs typeface="Arial"/>
              </a:rPr>
              <a:t>S</a:t>
            </a:r>
            <a:r>
              <a:rPr lang="en-US" sz="4000" dirty="0" smtClean="0">
                <a:latin typeface="Arial"/>
                <a:cs typeface="Arial"/>
              </a:rPr>
              <a:t>mall, tiny, </a:t>
            </a:r>
            <a:r>
              <a:rPr lang="en-US" sz="4000" dirty="0" err="1" smtClean="0">
                <a:latin typeface="Arial"/>
                <a:cs typeface="Arial"/>
              </a:rPr>
              <a:t>nano</a:t>
            </a:r>
            <a:r>
              <a:rPr lang="en-US" sz="4000" dirty="0" smtClean="0">
                <a:latin typeface="Arial"/>
                <a:cs typeface="Arial"/>
              </a:rPr>
              <a:t>/micro robots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167432" y="5187193"/>
            <a:ext cx="12396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#1: Swarm </a:t>
            </a:r>
            <a:r>
              <a:rPr lang="en-US" sz="4000" b="1" dirty="0" smtClean="0">
                <a:latin typeface="Arial"/>
                <a:cs typeface="Arial"/>
              </a:rPr>
              <a:t>torque control on pivoted object</a:t>
            </a:r>
          </a:p>
        </p:txBody>
      </p:sp>
      <p:sp>
        <p:nvSpPr>
          <p:cNvPr id="98" name="Rounded Rectangle 97"/>
          <p:cNvSpPr/>
          <p:nvPr/>
        </p:nvSpPr>
        <p:spPr>
          <a:xfrm>
            <a:off x="26798514" y="1079846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Grand Challenge: Pose </a:t>
            </a:r>
            <a:r>
              <a:rPr lang="en-US" sz="7000" dirty="0" smtClean="0">
                <a:latin typeface="Arial"/>
                <a:cs typeface="Arial"/>
              </a:rPr>
              <a:t>Control</a:t>
            </a:r>
          </a:p>
        </p:txBody>
      </p:sp>
      <p:sp>
        <p:nvSpPr>
          <p:cNvPr id="99" name="Text Box 22"/>
          <p:cNvSpPr txBox="1">
            <a:spLocks noChangeArrowheads="1"/>
          </p:cNvSpPr>
          <p:nvPr/>
        </p:nvSpPr>
        <p:spPr bwMode="auto">
          <a:xfrm>
            <a:off x="37860450" y="1810090"/>
            <a:ext cx="23368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00" name="Picture 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149" y="2448929"/>
            <a:ext cx="1430301" cy="1437272"/>
          </a:xfrm>
          <a:prstGeom prst="rect">
            <a:avLst/>
          </a:prstGeom>
        </p:spPr>
      </p:pic>
      <p:sp>
        <p:nvSpPr>
          <p:cNvPr id="101" name="Text Box 22"/>
          <p:cNvSpPr txBox="1">
            <a:spLocks noChangeArrowheads="1"/>
          </p:cNvSpPr>
          <p:nvPr/>
        </p:nvSpPr>
        <p:spPr bwMode="auto">
          <a:xfrm>
            <a:off x="33668174" y="2069657"/>
            <a:ext cx="2871653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8"/>
          <a:stretch/>
        </p:blipFill>
        <p:spPr>
          <a:xfrm>
            <a:off x="40412353" y="2405294"/>
            <a:ext cx="1404263" cy="1480907"/>
          </a:xfrm>
          <a:prstGeom prst="rect">
            <a:avLst/>
          </a:prstGeom>
        </p:spPr>
      </p:pic>
      <p:pic>
        <p:nvPicPr>
          <p:cNvPr id="103" name="Picture 10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874" y="5289061"/>
            <a:ext cx="4023262" cy="25983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TextBox 103"/>
          <p:cNvSpPr txBox="1"/>
          <p:nvPr/>
        </p:nvSpPr>
        <p:spPr>
          <a:xfrm>
            <a:off x="14673017" y="23052333"/>
            <a:ext cx="12270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#3:</a:t>
            </a:r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Straight </a:t>
            </a:r>
            <a:r>
              <a:rPr lang="en-US" sz="4000" b="1" dirty="0">
                <a:latin typeface="Arial"/>
                <a:cs typeface="Arial"/>
              </a:rPr>
              <a:t>t</a:t>
            </a:r>
            <a:r>
              <a:rPr lang="en-US" sz="4000" b="1" dirty="0" smtClean="0">
                <a:latin typeface="Arial"/>
                <a:cs typeface="Arial"/>
              </a:rPr>
              <a:t>ranslation while regulating </a:t>
            </a:r>
          </a:p>
          <a:p>
            <a:pPr algn="ctr"/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 orientation</a:t>
            </a:r>
          </a:p>
        </p:txBody>
      </p:sp>
      <p:pic>
        <p:nvPicPr>
          <p:cNvPr id="105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3071" y="8046798"/>
            <a:ext cx="861036" cy="898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9271000" y="8119671"/>
            <a:ext cx="3896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latin typeface="Arial"/>
                <a:cs typeface="Arial"/>
              </a:rPr>
              <a:t>Swarm Piano Mover’s video</a:t>
            </a:r>
            <a:endParaRPr lang="en-US" sz="2000" dirty="0">
              <a:latin typeface="Arial"/>
              <a:cs typeface="Arial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4820955" y="13994108"/>
            <a:ext cx="119775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#2: </a:t>
            </a:r>
            <a:r>
              <a:rPr lang="en-US" sz="4000" b="1" dirty="0" smtClean="0">
                <a:latin typeface="Arial"/>
                <a:cs typeface="Arial"/>
              </a:rPr>
              <a:t>Orientation </a:t>
            </a:r>
            <a:r>
              <a:rPr lang="en-US" sz="4000" b="1" dirty="0" smtClean="0">
                <a:latin typeface="Arial"/>
                <a:cs typeface="Arial"/>
              </a:rPr>
              <a:t>control of the </a:t>
            </a:r>
            <a:r>
              <a:rPr lang="en-US" sz="4000" b="1" dirty="0">
                <a:latin typeface="Arial"/>
                <a:cs typeface="Arial"/>
              </a:rPr>
              <a:t>o</a:t>
            </a:r>
            <a:r>
              <a:rPr lang="en-US" sz="4000" b="1" dirty="0" smtClean="0">
                <a:latin typeface="Arial"/>
                <a:cs typeface="Arial"/>
              </a:rPr>
              <a:t>bject</a:t>
            </a:r>
          </a:p>
        </p:txBody>
      </p:sp>
      <p:pic>
        <p:nvPicPr>
          <p:cNvPr id="110" name="Picture 109" descr="SWARM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96" y="1015928"/>
            <a:ext cx="7991712" cy="2372332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27227166" y="5419381"/>
            <a:ext cx="15871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#4: </a:t>
            </a:r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Line following with perpendicular orientation</a:t>
            </a:r>
          </a:p>
        </p:txBody>
      </p:sp>
      <p:pic>
        <p:nvPicPr>
          <p:cNvPr id="117" name="Picture 116" descr="perpendicular copy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12481876"/>
            <a:ext cx="9017407" cy="5260155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26974800" y="12481877"/>
            <a:ext cx="738695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a) </a:t>
            </a:r>
            <a:r>
              <a:rPr lang="en-US" sz="4000" dirty="0"/>
              <a:t>Pushing an object perpendicular to its minor </a:t>
            </a:r>
            <a:r>
              <a:rPr lang="en-US" sz="4000" dirty="0" smtClean="0"/>
              <a:t>axis, the </a:t>
            </a:r>
            <a:r>
              <a:rPr lang="en-US" sz="4000" dirty="0"/>
              <a:t>swarm spreads around the </a:t>
            </a:r>
            <a:r>
              <a:rPr lang="en-US" sz="4000" dirty="0" smtClean="0"/>
              <a:t>object</a:t>
            </a:r>
          </a:p>
          <a:p>
            <a:endParaRPr lang="en-US" sz="4000" dirty="0" smtClean="0"/>
          </a:p>
          <a:p>
            <a:r>
              <a:rPr lang="en-US" sz="4000" dirty="0" smtClean="0"/>
              <a:t> b)  </a:t>
            </a:r>
            <a:r>
              <a:rPr lang="en-US" sz="4000" dirty="0"/>
              <a:t>Applying </a:t>
            </a:r>
            <a:r>
              <a:rPr lang="en-US" sz="4000" dirty="0" smtClean="0"/>
              <a:t>force </a:t>
            </a:r>
            <a:r>
              <a:rPr lang="en-US" sz="4000" dirty="0"/>
              <a:t>perpendicular to the object's long axis reduces the probability of splitting the </a:t>
            </a:r>
            <a:r>
              <a:rPr lang="en-US" sz="4000" dirty="0" smtClean="0"/>
              <a:t>swarm</a:t>
            </a:r>
            <a:endParaRPr lang="en-US" sz="4000" dirty="0"/>
          </a:p>
        </p:txBody>
      </p:sp>
      <p:sp>
        <p:nvSpPr>
          <p:cNvPr id="120" name="TextBox 119"/>
          <p:cNvSpPr txBox="1"/>
          <p:nvPr/>
        </p:nvSpPr>
        <p:spPr>
          <a:xfrm>
            <a:off x="26564264" y="21642376"/>
            <a:ext cx="173269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 </a:t>
            </a:r>
            <a:r>
              <a:rPr lang="en-US" sz="4000" b="1" dirty="0" smtClean="0">
                <a:latin typeface="Arial"/>
                <a:cs typeface="Arial"/>
              </a:rPr>
              <a:t>Manipulating the object to the desired </a:t>
            </a:r>
            <a:r>
              <a:rPr lang="en-US" sz="4000" b="1" dirty="0" smtClean="0">
                <a:latin typeface="Arial"/>
                <a:cs typeface="Arial"/>
              </a:rPr>
              <a:t>pose(orientation and position)</a:t>
            </a:r>
            <a:endParaRPr lang="en-US" sz="4000" b="1" dirty="0" smtClean="0">
              <a:latin typeface="Arial"/>
              <a:cs typeface="Arial"/>
            </a:endParaRPr>
          </a:p>
        </p:txBody>
      </p:sp>
      <p:sp>
        <p:nvSpPr>
          <p:cNvPr id="121" name="Rounded Rectangle 120"/>
          <p:cNvSpPr/>
          <p:nvPr/>
        </p:nvSpPr>
        <p:spPr>
          <a:xfrm>
            <a:off x="26798515" y="22885479"/>
            <a:ext cx="16826704" cy="102186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Experiment With Hardware Robots</a:t>
            </a:r>
          </a:p>
        </p:txBody>
      </p:sp>
      <p:sp>
        <p:nvSpPr>
          <p:cNvPr id="122" name="Rounded Rectangle 121"/>
          <p:cNvSpPr/>
          <p:nvPr/>
        </p:nvSpPr>
        <p:spPr>
          <a:xfrm>
            <a:off x="26834801" y="24093215"/>
            <a:ext cx="16790418" cy="844795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27507383" y="30645554"/>
            <a:ext cx="158717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latin typeface="Arial"/>
                <a:cs typeface="Arial"/>
              </a:rPr>
              <a:t>Pure torque </a:t>
            </a:r>
            <a:r>
              <a:rPr lang="en-US" sz="4000" b="1" dirty="0">
                <a:latin typeface="Arial"/>
                <a:cs typeface="Arial"/>
              </a:rPr>
              <a:t>c</a:t>
            </a:r>
            <a:r>
              <a:rPr lang="en-US" sz="4000" b="1" dirty="0" smtClean="0">
                <a:latin typeface="Arial"/>
                <a:cs typeface="Arial"/>
              </a:rPr>
              <a:t>ontrol </a:t>
            </a:r>
            <a:r>
              <a:rPr lang="en-US" sz="4000" b="1" dirty="0">
                <a:latin typeface="Arial"/>
                <a:cs typeface="Arial"/>
              </a:rPr>
              <a:t>e</a:t>
            </a:r>
            <a:r>
              <a:rPr lang="en-US" sz="4000" b="1" dirty="0" smtClean="0">
                <a:latin typeface="Arial"/>
                <a:cs typeface="Arial"/>
              </a:rPr>
              <a:t>xperiments with </a:t>
            </a:r>
            <a:r>
              <a:rPr lang="en-US" sz="4000" b="1" dirty="0" err="1">
                <a:latin typeface="Arial"/>
                <a:cs typeface="Arial"/>
              </a:rPr>
              <a:t>k</a:t>
            </a:r>
            <a:r>
              <a:rPr lang="en-US" sz="4000" b="1" dirty="0" err="1" smtClean="0">
                <a:latin typeface="Arial"/>
                <a:cs typeface="Arial"/>
              </a:rPr>
              <a:t>ilobots</a:t>
            </a:r>
            <a:endParaRPr lang="en-US" sz="4000" b="1" dirty="0" smtClean="0">
              <a:latin typeface="Arial"/>
              <a:cs typeface="Arial"/>
            </a:endParaRPr>
          </a:p>
          <a:p>
            <a:pPr algn="ctr"/>
            <a:r>
              <a:rPr lang="en-US" sz="4000" dirty="0" err="1" smtClean="0">
                <a:latin typeface="Arial"/>
                <a:cs typeface="Arial"/>
              </a:rPr>
              <a:t>Kilobots</a:t>
            </a:r>
            <a:r>
              <a:rPr lang="en-US" sz="4000" dirty="0" smtClean="0">
                <a:latin typeface="Arial"/>
                <a:cs typeface="Arial"/>
              </a:rPr>
              <a:t> are programmed to go toward the brightest light in the room as their global input</a:t>
            </a:r>
          </a:p>
        </p:txBody>
      </p:sp>
      <p:pic>
        <p:nvPicPr>
          <p:cNvPr id="42" name="Picture 41" descr="Kilobot.png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0809" y="965128"/>
            <a:ext cx="2035538" cy="260672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991600" y="3267049"/>
            <a:ext cx="32638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Actual Size</a:t>
            </a:r>
            <a:endParaRPr lang="en-US" sz="2800" dirty="0"/>
          </a:p>
        </p:txBody>
      </p:sp>
      <p:pic>
        <p:nvPicPr>
          <p:cNvPr id="9" name="Picture 8" descr="CoverPhoto copy 2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" y="10798469"/>
            <a:ext cx="12598938" cy="15748673"/>
          </a:xfrm>
          <a:prstGeom prst="rect">
            <a:avLst/>
          </a:prstGeom>
        </p:spPr>
      </p:pic>
      <p:grpSp>
        <p:nvGrpSpPr>
          <p:cNvPr id="162" name="Group 161"/>
          <p:cNvGrpSpPr/>
          <p:nvPr/>
        </p:nvGrpSpPr>
        <p:grpSpPr>
          <a:xfrm rot="16200000">
            <a:off x="8966958" y="17291994"/>
            <a:ext cx="1310664" cy="808610"/>
            <a:chOff x="8237813" y="2410351"/>
            <a:chExt cx="858298" cy="562038"/>
          </a:xfrm>
        </p:grpSpPr>
        <p:grpSp>
          <p:nvGrpSpPr>
            <p:cNvPr id="163" name="Group 162"/>
            <p:cNvGrpSpPr/>
            <p:nvPr/>
          </p:nvGrpSpPr>
          <p:grpSpPr>
            <a:xfrm rot="16200000">
              <a:off x="8385943" y="2262221"/>
              <a:ext cx="562038" cy="858298"/>
              <a:chOff x="6623538" y="2188307"/>
              <a:chExt cx="1367692" cy="2032001"/>
            </a:xfrm>
          </p:grpSpPr>
          <p:sp>
            <p:nvSpPr>
              <p:cNvPr id="179" name="Can 178"/>
              <p:cNvSpPr/>
              <p:nvPr/>
            </p:nvSpPr>
            <p:spPr>
              <a:xfrm>
                <a:off x="6955692" y="3419231"/>
                <a:ext cx="664308" cy="801077"/>
              </a:xfrm>
              <a:prstGeom prst="can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Oval 179"/>
              <p:cNvSpPr/>
              <p:nvPr/>
            </p:nvSpPr>
            <p:spPr>
              <a:xfrm>
                <a:off x="6623538" y="2188307"/>
                <a:ext cx="1367692" cy="1367693"/>
              </a:xfrm>
              <a:prstGeom prst="ellipse">
                <a:avLst/>
              </a:prstGeom>
              <a:solidFill>
                <a:srgbClr val="FFFF00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4" name="Group 163"/>
            <p:cNvGrpSpPr/>
            <p:nvPr/>
          </p:nvGrpSpPr>
          <p:grpSpPr>
            <a:xfrm rot="16200000">
              <a:off x="8506096" y="2557588"/>
              <a:ext cx="272991" cy="265474"/>
              <a:chOff x="6308539" y="1090647"/>
              <a:chExt cx="1880504" cy="1173743"/>
            </a:xfrm>
            <a:solidFill>
              <a:srgbClr val="FF6600"/>
            </a:solidFill>
          </p:grpSpPr>
          <p:grpSp>
            <p:nvGrpSpPr>
              <p:cNvPr id="165" name="Group 164"/>
              <p:cNvGrpSpPr/>
              <p:nvPr/>
            </p:nvGrpSpPr>
            <p:grpSpPr>
              <a:xfrm>
                <a:off x="6308539" y="1117863"/>
                <a:ext cx="1086939" cy="723789"/>
                <a:chOff x="6308539" y="1117863"/>
                <a:chExt cx="2231218" cy="723789"/>
              </a:xfrm>
              <a:grpFill/>
            </p:grpSpPr>
            <p:sp>
              <p:nvSpPr>
                <p:cNvPr id="175" name="Block Arc 174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Block Arc 175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Block Arc 176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Block Arc 177"/>
                <p:cNvSpPr/>
                <p:nvPr/>
              </p:nvSpPr>
              <p:spPr>
                <a:xfrm rot="10800000">
                  <a:off x="7935868" y="1117863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6" name="Group 165"/>
              <p:cNvGrpSpPr/>
              <p:nvPr/>
            </p:nvGrpSpPr>
            <p:grpSpPr>
              <a:xfrm>
                <a:off x="7365355" y="1090647"/>
                <a:ext cx="823688" cy="715709"/>
                <a:chOff x="6308539" y="1125943"/>
                <a:chExt cx="1690828" cy="715709"/>
              </a:xfrm>
              <a:grpFill/>
            </p:grpSpPr>
            <p:sp>
              <p:nvSpPr>
                <p:cNvPr id="172" name="Block Arc 171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Block Arc 172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Block Arc 173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67" name="Straight Connector 166"/>
              <p:cNvCxnSpPr>
                <a:stCxn id="175" idx="0"/>
              </p:cNvCxnSpPr>
              <p:nvPr/>
            </p:nvCxnSpPr>
            <p:spPr>
              <a:xfrm>
                <a:off x="6322844" y="1510518"/>
                <a:ext cx="181370" cy="63958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6444914" y="2143032"/>
                <a:ext cx="674303" cy="116758"/>
              </a:xfrm>
              <a:prstGeom prst="line">
                <a:avLst/>
              </a:prstGeom>
              <a:grpFill/>
              <a:ln w="1270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69" name="Group 168"/>
              <p:cNvGrpSpPr/>
              <p:nvPr/>
            </p:nvGrpSpPr>
            <p:grpSpPr>
              <a:xfrm flipH="1">
                <a:off x="7330917" y="1424989"/>
                <a:ext cx="843672" cy="839401"/>
                <a:chOff x="6487245" y="1579864"/>
                <a:chExt cx="843672" cy="839401"/>
              </a:xfrm>
              <a:grpFill/>
            </p:grpSpPr>
            <p:cxnSp>
              <p:nvCxnSpPr>
                <p:cNvPr id="170" name="Straight Connector 169"/>
                <p:cNvCxnSpPr>
                  <a:stCxn id="174" idx="1"/>
                </p:cNvCxnSpPr>
                <p:nvPr/>
              </p:nvCxnSpPr>
              <p:spPr>
                <a:xfrm>
                  <a:off x="6487245" y="1579864"/>
                  <a:ext cx="169369" cy="722642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/>
                <p:cNvCxnSpPr/>
                <p:nvPr/>
              </p:nvCxnSpPr>
              <p:spPr>
                <a:xfrm>
                  <a:off x="6656614" y="2302506"/>
                  <a:ext cx="674303" cy="116759"/>
                </a:xfrm>
                <a:prstGeom prst="line">
                  <a:avLst/>
                </a:prstGeom>
                <a:grpFill/>
                <a:ln w="12700" cmpd="sng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81" name="Group 180"/>
          <p:cNvGrpSpPr/>
          <p:nvPr/>
        </p:nvGrpSpPr>
        <p:grpSpPr>
          <a:xfrm rot="10800000">
            <a:off x="1135169" y="21347012"/>
            <a:ext cx="1247344" cy="812846"/>
            <a:chOff x="8058385" y="929759"/>
            <a:chExt cx="858298" cy="562038"/>
          </a:xfrm>
        </p:grpSpPr>
        <p:grpSp>
          <p:nvGrpSpPr>
            <p:cNvPr id="182" name="Group 181"/>
            <p:cNvGrpSpPr/>
            <p:nvPr/>
          </p:nvGrpSpPr>
          <p:grpSpPr>
            <a:xfrm rot="16200000">
              <a:off x="8206515" y="781629"/>
              <a:ext cx="562038" cy="858298"/>
              <a:chOff x="6623538" y="2188307"/>
              <a:chExt cx="1367692" cy="2032001"/>
            </a:xfrm>
          </p:grpSpPr>
          <p:sp>
            <p:nvSpPr>
              <p:cNvPr id="198" name="Can 197"/>
              <p:cNvSpPr/>
              <p:nvPr/>
            </p:nvSpPr>
            <p:spPr>
              <a:xfrm>
                <a:off x="6955692" y="3419231"/>
                <a:ext cx="664308" cy="801077"/>
              </a:xfrm>
              <a:prstGeom prst="can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6623538" y="2188307"/>
                <a:ext cx="1367692" cy="13676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3" name="Group 182"/>
            <p:cNvGrpSpPr/>
            <p:nvPr/>
          </p:nvGrpSpPr>
          <p:grpSpPr>
            <a:xfrm rot="16200000">
              <a:off x="8326947" y="1076717"/>
              <a:ext cx="272991" cy="266034"/>
              <a:chOff x="6308539" y="1090647"/>
              <a:chExt cx="1880504" cy="1176218"/>
            </a:xfrm>
            <a:solidFill>
              <a:srgbClr val="FF6600"/>
            </a:solidFill>
          </p:grpSpPr>
          <p:grpSp>
            <p:nvGrpSpPr>
              <p:cNvPr id="184" name="Group 183"/>
              <p:cNvGrpSpPr/>
              <p:nvPr/>
            </p:nvGrpSpPr>
            <p:grpSpPr>
              <a:xfrm>
                <a:off x="6308539" y="1117863"/>
                <a:ext cx="1086939" cy="723789"/>
                <a:chOff x="6308539" y="1117863"/>
                <a:chExt cx="2231218" cy="723789"/>
              </a:xfrm>
              <a:grpFill/>
            </p:grpSpPr>
            <p:sp>
              <p:nvSpPr>
                <p:cNvPr id="194" name="Block Arc 193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Block Arc 194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Block Arc 195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Block Arc 196"/>
                <p:cNvSpPr/>
                <p:nvPr/>
              </p:nvSpPr>
              <p:spPr>
                <a:xfrm rot="10800000">
                  <a:off x="7935868" y="1117863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85" name="Group 184"/>
              <p:cNvGrpSpPr/>
              <p:nvPr/>
            </p:nvGrpSpPr>
            <p:grpSpPr>
              <a:xfrm>
                <a:off x="7365355" y="1090647"/>
                <a:ext cx="823688" cy="715709"/>
                <a:chOff x="6308539" y="1125943"/>
                <a:chExt cx="1690828" cy="715709"/>
              </a:xfrm>
              <a:grpFill/>
            </p:grpSpPr>
            <p:sp>
              <p:nvSpPr>
                <p:cNvPr id="191" name="Block Arc 190"/>
                <p:cNvSpPr/>
                <p:nvPr/>
              </p:nvSpPr>
              <p:spPr>
                <a:xfrm>
                  <a:off x="6308539" y="117938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Block Arc 191"/>
                <p:cNvSpPr/>
                <p:nvPr/>
              </p:nvSpPr>
              <p:spPr>
                <a:xfrm rot="10800000">
                  <a:off x="6848928" y="1125943"/>
                  <a:ext cx="603890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Block Arc 192"/>
                <p:cNvSpPr/>
                <p:nvPr/>
              </p:nvSpPr>
              <p:spPr>
                <a:xfrm>
                  <a:off x="7395478" y="1144087"/>
                  <a:ext cx="603889" cy="662269"/>
                </a:xfrm>
                <a:prstGeom prst="blockArc">
                  <a:avLst>
                    <a:gd name="adj1" fmla="val 10800000"/>
                    <a:gd name="adj2" fmla="val 21214499"/>
                    <a:gd name="adj3" fmla="val 9725"/>
                  </a:avLst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186" name="Straight Connector 185"/>
              <p:cNvCxnSpPr>
                <a:stCxn id="194" idx="0"/>
              </p:cNvCxnSpPr>
              <p:nvPr/>
            </p:nvCxnSpPr>
            <p:spPr>
              <a:xfrm>
                <a:off x="6322844" y="1510518"/>
                <a:ext cx="181370" cy="639588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504214" y="2150106"/>
                <a:ext cx="674303" cy="116759"/>
              </a:xfrm>
              <a:prstGeom prst="line">
                <a:avLst/>
              </a:prstGeom>
              <a:grpFill/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8" name="Group 187"/>
              <p:cNvGrpSpPr/>
              <p:nvPr/>
            </p:nvGrpSpPr>
            <p:grpSpPr>
              <a:xfrm flipH="1">
                <a:off x="7330917" y="1424989"/>
                <a:ext cx="843672" cy="839401"/>
                <a:chOff x="6487245" y="1579864"/>
                <a:chExt cx="843672" cy="839401"/>
              </a:xfrm>
              <a:grpFill/>
            </p:grpSpPr>
            <p:cxnSp>
              <p:nvCxnSpPr>
                <p:cNvPr id="189" name="Straight Connector 188"/>
                <p:cNvCxnSpPr>
                  <a:stCxn id="193" idx="1"/>
                </p:cNvCxnSpPr>
                <p:nvPr/>
              </p:nvCxnSpPr>
              <p:spPr>
                <a:xfrm>
                  <a:off x="6487245" y="1579864"/>
                  <a:ext cx="169369" cy="722642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/>
                <p:cNvCxnSpPr/>
                <p:nvPr/>
              </p:nvCxnSpPr>
              <p:spPr>
                <a:xfrm>
                  <a:off x="6656614" y="2302506"/>
                  <a:ext cx="674303" cy="116759"/>
                </a:xfrm>
                <a:prstGeom prst="line">
                  <a:avLst/>
                </a:prstGeom>
                <a:grpFill/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10" name="Picture 9" descr="LFigPoster.pdf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729" y="5963406"/>
            <a:ext cx="10395236" cy="7796427"/>
          </a:xfrm>
          <a:prstGeom prst="rect">
            <a:avLst/>
          </a:prstGeom>
        </p:spPr>
      </p:pic>
      <p:pic>
        <p:nvPicPr>
          <p:cNvPr id="11" name="Picture 10" descr="OrientationPoster.pdf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0729" y="14810707"/>
            <a:ext cx="10395236" cy="7796427"/>
          </a:xfrm>
          <a:prstGeom prst="rect">
            <a:avLst/>
          </a:prstGeom>
        </p:spPr>
      </p:pic>
      <p:pic>
        <p:nvPicPr>
          <p:cNvPr id="12" name="Picture 11" descr="StraightPoster.pdf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1930" y="24296415"/>
            <a:ext cx="9254120" cy="8165400"/>
          </a:xfrm>
          <a:prstGeom prst="rect">
            <a:avLst/>
          </a:prstGeom>
        </p:spPr>
      </p:pic>
      <p:pic>
        <p:nvPicPr>
          <p:cNvPr id="13" name="Picture 12" descr="LinearPoster.pdf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4000" y="6282720"/>
            <a:ext cx="16622430" cy="4029680"/>
          </a:xfrm>
          <a:prstGeom prst="rect">
            <a:avLst/>
          </a:prstGeom>
        </p:spPr>
      </p:pic>
      <p:pic>
        <p:nvPicPr>
          <p:cNvPr id="14" name="Picture 13" descr="PoseControlPoster.pdf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50913" y="18028253"/>
            <a:ext cx="16580645" cy="3585004"/>
          </a:xfrm>
          <a:prstGeom prst="rect">
            <a:avLst/>
          </a:prstGeom>
        </p:spPr>
      </p:pic>
      <p:pic>
        <p:nvPicPr>
          <p:cNvPr id="15" name="Picture 14" descr="Experiment copy.pdf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049" y="24296415"/>
            <a:ext cx="16339109" cy="6535644"/>
          </a:xfrm>
          <a:prstGeom prst="rect">
            <a:avLst/>
          </a:prstGeom>
        </p:spPr>
      </p:pic>
      <p:pic>
        <p:nvPicPr>
          <p:cNvPr id="16" name="Picture 15" descr="engineering-electrical-and-computer-engineering-secondary_HI_RES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61752" y="207100"/>
            <a:ext cx="7772071" cy="160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11554</TotalTime>
  <Words>199</Words>
  <Application>Microsoft Macintosh PowerPoint</Application>
  <PresentationFormat>Custom</PresentationFormat>
  <Paragraphs>78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298</cp:revision>
  <cp:lastPrinted>2016-04-21T14:48:29Z</cp:lastPrinted>
  <dcterms:created xsi:type="dcterms:W3CDTF">2013-11-20T00:06:42Z</dcterms:created>
  <dcterms:modified xsi:type="dcterms:W3CDTF">2016-04-21T19:56:50Z</dcterms:modified>
</cp:coreProperties>
</file>